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34"/>
  </p:notesMasterIdLst>
  <p:sldIdLst>
    <p:sldId id="299" r:id="rId6"/>
    <p:sldId id="295" r:id="rId7"/>
    <p:sldId id="328" r:id="rId8"/>
    <p:sldId id="309" r:id="rId9"/>
    <p:sldId id="322" r:id="rId10"/>
    <p:sldId id="296" r:id="rId11"/>
    <p:sldId id="321" r:id="rId12"/>
    <p:sldId id="320" r:id="rId13"/>
    <p:sldId id="318" r:id="rId14"/>
    <p:sldId id="319" r:id="rId15"/>
    <p:sldId id="315" r:id="rId16"/>
    <p:sldId id="316" r:id="rId17"/>
    <p:sldId id="317" r:id="rId18"/>
    <p:sldId id="308" r:id="rId19"/>
    <p:sldId id="303" r:id="rId20"/>
    <p:sldId id="307" r:id="rId21"/>
    <p:sldId id="302" r:id="rId22"/>
    <p:sldId id="304" r:id="rId23"/>
    <p:sldId id="306" r:id="rId24"/>
    <p:sldId id="305" r:id="rId25"/>
    <p:sldId id="314" r:id="rId26"/>
    <p:sldId id="313" r:id="rId27"/>
    <p:sldId id="310" r:id="rId28"/>
    <p:sldId id="312" r:id="rId29"/>
    <p:sldId id="311" r:id="rId30"/>
    <p:sldId id="324" r:id="rId31"/>
    <p:sldId id="327" r:id="rId32"/>
    <p:sldId id="32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298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autoAdjust="0"/>
    <p:restoredTop sz="94609" autoAdjust="0"/>
  </p:normalViewPr>
  <p:slideViewPr>
    <p:cSldViewPr snapToGrid="0">
      <p:cViewPr varScale="1">
        <p:scale>
          <a:sx n="79" d="100"/>
          <a:sy n="79" d="100"/>
        </p:scale>
        <p:origin x="1862" y="77"/>
      </p:cViewPr>
      <p:guideLst>
        <p:guide pos="2880"/>
        <p:guide pos="2980"/>
        <p:guide orient="horz" pos="216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2829" tIns="46415" rIns="92829" bIns="46415" rtlCol="0"/>
          <a:lstStyle>
            <a:lvl1pPr algn="r">
              <a:defRPr sz="1200"/>
            </a:lvl1pPr>
          </a:lstStyle>
          <a:p>
            <a:fld id="{C1E4B8CC-50C6-460D-A937-1D42699A48E1}" type="datetimeFigureOut">
              <a:rPr lang="en-US" smtClean="0"/>
              <a:t>4/28/2020</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829" tIns="46415" rIns="92829"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829" tIns="46415" rIns="92829" bIns="46415"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smtClean="0"/>
              <a:t>UNCLASSIFIED</a:t>
            </a:r>
            <a:endParaRPr lang="en-US" sz="900" b="1" dirty="0"/>
          </a:p>
        </p:txBody>
      </p:sp>
      <p:sp>
        <p:nvSpPr>
          <p:cNvPr id="12" name="Classification Top"/>
          <p:cNvSpPr txBox="1">
            <a:spLocks/>
          </p:cNvSpPr>
          <p:nvPr userDrawn="1"/>
        </p:nvSpPr>
        <p:spPr>
          <a:xfrm>
            <a:off x="781050" y="0"/>
            <a:ext cx="7886700" cy="2769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p>
          <a:p>
            <a:endParaRPr lang="en-US" sz="900" b="1" dirty="0">
              <a:solidFill>
                <a:schemeClr val="bg1"/>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7150320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2883443"/>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8515512"/>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67147320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46147791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917278634"/>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599260183"/>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4270549383"/>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802698757"/>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5461462" y="6615087"/>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1" dirty="0" smtClean="0"/>
              <a:t>	</a:t>
            </a:r>
            <a:r>
              <a:rPr lang="en-US" sz="1000" b="0" i="1" baseline="0" dirty="0" smtClean="0"/>
              <a:t> 2020</a:t>
            </a:r>
            <a:endParaRPr lang="en-US" sz="1000" b="0" i="1" dirty="0" smtClean="0">
              <a:latin typeface="Arial" panose="020B0604020202020204" pitchFamily="34" charset="0"/>
              <a:cs typeface="Arial" panose="020B0604020202020204" pitchFamily="34" charset="0"/>
            </a:endParaRPr>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98" r:id="rId4"/>
    <p:sldLayoutId id="2147483699" r:id="rId5"/>
    <p:sldLayoutId id="2147483700" r:id="rId6"/>
    <p:sldLayoutId id="2147483703" r:id="rId7"/>
    <p:sldLayoutId id="2147483701" r:id="rId8"/>
    <p:sldLayoutId id="2147483680" r:id="rId9"/>
    <p:sldLayoutId id="2147483682" r:id="rId10"/>
    <p:sldLayoutId id="2147483683" r:id="rId11"/>
    <p:sldLayoutId id="2147483684" r:id="rId12"/>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usarmy.benning.imcom.mbx.glhrd-rso@mail.mi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7" name="Picture 6"/>
          <p:cNvPicPr>
            <a:picLocks noChangeAspect="1"/>
          </p:cNvPicPr>
          <p:nvPr/>
        </p:nvPicPr>
        <p:blipFill>
          <a:blip r:embed="rId2"/>
          <a:stretch>
            <a:fillRect/>
          </a:stretch>
        </p:blipFill>
        <p:spPr>
          <a:xfrm>
            <a:off x="510308" y="1411878"/>
            <a:ext cx="8054109" cy="3280195"/>
          </a:xfrm>
          <a:prstGeom prst="rect">
            <a:avLst/>
          </a:prstGeom>
        </p:spPr>
      </p:pic>
    </p:spTree>
    <p:extLst>
      <p:ext uri="{BB962C8B-B14F-4D97-AF65-F5344CB8AC3E}">
        <p14:creationId xmlns:p14="http://schemas.microsoft.com/office/powerpoint/2010/main" val="4132873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2" y="900544"/>
            <a:ext cx="7772401" cy="4576620"/>
          </a:xfrm>
          <a:prstGeom prst="rect">
            <a:avLst/>
          </a:prstGeom>
        </p:spPr>
      </p:pic>
    </p:spTree>
    <p:extLst>
      <p:ext uri="{BB962C8B-B14F-4D97-AF65-F5344CB8AC3E}">
        <p14:creationId xmlns:p14="http://schemas.microsoft.com/office/powerpoint/2010/main" val="407231980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711200" y="1011382"/>
            <a:ext cx="8063345" cy="4622800"/>
          </a:xfrm>
          <a:prstGeom prst="rect">
            <a:avLst/>
          </a:prstGeom>
        </p:spPr>
      </p:pic>
    </p:spTree>
    <p:extLst>
      <p:ext uri="{BB962C8B-B14F-4D97-AF65-F5344CB8AC3E}">
        <p14:creationId xmlns:p14="http://schemas.microsoft.com/office/powerpoint/2010/main" val="134414714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4" y="678872"/>
            <a:ext cx="7687292" cy="5019964"/>
          </a:xfrm>
          <a:prstGeom prst="rect">
            <a:avLst/>
          </a:prstGeom>
        </p:spPr>
      </p:pic>
    </p:spTree>
    <p:extLst>
      <p:ext uri="{BB962C8B-B14F-4D97-AF65-F5344CB8AC3E}">
        <p14:creationId xmlns:p14="http://schemas.microsoft.com/office/powerpoint/2010/main" val="323423817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2" y="699654"/>
            <a:ext cx="7576457" cy="4934528"/>
          </a:xfrm>
          <a:prstGeom prst="rect">
            <a:avLst/>
          </a:prstGeom>
        </p:spPr>
      </p:pic>
    </p:spTree>
    <p:extLst>
      <p:ext uri="{BB962C8B-B14F-4D97-AF65-F5344CB8AC3E}">
        <p14:creationId xmlns:p14="http://schemas.microsoft.com/office/powerpoint/2010/main" val="264422785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080655" y="876346"/>
            <a:ext cx="7435271" cy="4785545"/>
          </a:xfrm>
          <a:prstGeom prst="rect">
            <a:avLst/>
          </a:prstGeom>
        </p:spPr>
      </p:pic>
    </p:spTree>
    <p:extLst>
      <p:ext uri="{BB962C8B-B14F-4D97-AF65-F5344CB8AC3E}">
        <p14:creationId xmlns:p14="http://schemas.microsoft.com/office/powerpoint/2010/main" val="138568610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877455" y="1072273"/>
            <a:ext cx="6862617" cy="4696691"/>
          </a:xfrm>
          <a:prstGeom prst="rect">
            <a:avLst/>
          </a:prstGeom>
        </p:spPr>
      </p:pic>
    </p:spTree>
    <p:extLst>
      <p:ext uri="{BB962C8B-B14F-4D97-AF65-F5344CB8AC3E}">
        <p14:creationId xmlns:p14="http://schemas.microsoft.com/office/powerpoint/2010/main" val="348028154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154546" y="1052944"/>
            <a:ext cx="6770254" cy="4525820"/>
          </a:xfrm>
          <a:prstGeom prst="rect">
            <a:avLst/>
          </a:prstGeom>
        </p:spPr>
      </p:pic>
    </p:spTree>
    <p:extLst>
      <p:ext uri="{BB962C8B-B14F-4D97-AF65-F5344CB8AC3E}">
        <p14:creationId xmlns:p14="http://schemas.microsoft.com/office/powerpoint/2010/main" val="174236771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126836" y="845126"/>
            <a:ext cx="6640946" cy="4715165"/>
          </a:xfrm>
          <a:prstGeom prst="rect">
            <a:avLst/>
          </a:prstGeom>
        </p:spPr>
      </p:pic>
    </p:spTree>
    <p:extLst>
      <p:ext uri="{BB962C8B-B14F-4D97-AF65-F5344CB8AC3E}">
        <p14:creationId xmlns:p14="http://schemas.microsoft.com/office/powerpoint/2010/main" val="91735643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080656" y="803564"/>
            <a:ext cx="6991926" cy="4673600"/>
          </a:xfrm>
          <a:prstGeom prst="rect">
            <a:avLst/>
          </a:prstGeom>
        </p:spPr>
      </p:pic>
    </p:spTree>
    <p:extLst>
      <p:ext uri="{BB962C8B-B14F-4D97-AF65-F5344CB8AC3E}">
        <p14:creationId xmlns:p14="http://schemas.microsoft.com/office/powerpoint/2010/main" val="103376550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3" y="832099"/>
            <a:ext cx="6421912" cy="4580410"/>
          </a:xfrm>
          <a:prstGeom prst="rect">
            <a:avLst/>
          </a:prstGeom>
        </p:spPr>
      </p:pic>
    </p:spTree>
    <p:extLst>
      <p:ext uri="{BB962C8B-B14F-4D97-AF65-F5344CB8AC3E}">
        <p14:creationId xmlns:p14="http://schemas.microsoft.com/office/powerpoint/2010/main" val="20389968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6" y="1411878"/>
            <a:ext cx="7934759" cy="4065286"/>
          </a:xfrm>
        </p:spPr>
        <p:txBody>
          <a:bodyPr>
            <a:normAutofit/>
          </a:bodyPr>
          <a:lstStyle/>
          <a:p>
            <a:pPr marL="0" indent="0" algn="ctr">
              <a:lnSpc>
                <a:spcPct val="120000"/>
              </a:lnSpc>
              <a:buNone/>
            </a:pPr>
            <a:r>
              <a:rPr lang="en-US" u="sng" dirty="0" smtClean="0"/>
              <a:t>ATTENTION</a:t>
            </a:r>
            <a:endParaRPr lang="en-US" u="sng" dirty="0"/>
          </a:p>
          <a:p>
            <a:pPr marL="0" indent="0">
              <a:lnSpc>
                <a:spcPct val="120000"/>
              </a:lnSpc>
              <a:buNone/>
            </a:pPr>
            <a:r>
              <a:rPr lang="en-US" sz="2200" b="0" dirty="0" smtClean="0"/>
              <a:t>This </a:t>
            </a:r>
            <a:r>
              <a:rPr lang="en-US" sz="2200" b="0" dirty="0"/>
              <a:t>presentation is </a:t>
            </a:r>
            <a:r>
              <a:rPr lang="en-US" sz="2200" b="0" dirty="0" smtClean="0"/>
              <a:t>only for </a:t>
            </a:r>
            <a:r>
              <a:rPr lang="en-US" sz="2200" b="0" dirty="0"/>
              <a:t>Soldiers who are 12 </a:t>
            </a:r>
            <a:r>
              <a:rPr lang="en-US" sz="2200" b="0" dirty="0" smtClean="0"/>
              <a:t>months </a:t>
            </a:r>
            <a:r>
              <a:rPr lang="en-US" sz="2200" b="0" dirty="0"/>
              <a:t>out from </a:t>
            </a:r>
            <a:r>
              <a:rPr lang="en-US" sz="2200" b="0" dirty="0" smtClean="0"/>
              <a:t>retirement </a:t>
            </a:r>
            <a:r>
              <a:rPr lang="en-US" sz="2200" b="0" dirty="0"/>
              <a:t>date beginning 23 March 2020.  </a:t>
            </a:r>
            <a:r>
              <a:rPr lang="en-US" sz="2200" b="0" dirty="0" smtClean="0"/>
              <a:t>Soldiers 90 days outside </a:t>
            </a:r>
            <a:r>
              <a:rPr lang="en-US" sz="2200" b="0" dirty="0"/>
              <a:t>12 month </a:t>
            </a:r>
            <a:r>
              <a:rPr lang="en-US" sz="2200" b="0" dirty="0" smtClean="0"/>
              <a:t>retirement window </a:t>
            </a:r>
            <a:r>
              <a:rPr lang="en-US" sz="2200" b="0" dirty="0"/>
              <a:t>must physically attend a mandatory </a:t>
            </a:r>
            <a:r>
              <a:rPr lang="en-US" sz="2200" b="0" dirty="0" smtClean="0"/>
              <a:t>briefing </a:t>
            </a:r>
            <a:r>
              <a:rPr lang="en-US" sz="2200" b="0" dirty="0"/>
              <a:t>once </a:t>
            </a:r>
            <a:r>
              <a:rPr lang="en-US" sz="2200" b="0" dirty="0" smtClean="0"/>
              <a:t>COVID-19 restrictions have </a:t>
            </a:r>
            <a:r>
              <a:rPr lang="en-US" sz="2200" b="0" dirty="0"/>
              <a:t>ended.  Please do not use </a:t>
            </a:r>
            <a:r>
              <a:rPr lang="en-US" sz="2200" b="0" dirty="0" smtClean="0"/>
              <a:t>these slides </a:t>
            </a:r>
            <a:r>
              <a:rPr lang="en-US" sz="2200" b="0" dirty="0"/>
              <a:t>for soldiers </a:t>
            </a:r>
            <a:r>
              <a:rPr lang="en-US" sz="2200" b="0" dirty="0" smtClean="0"/>
              <a:t>with a retirement date after 10 May 2021.  </a:t>
            </a:r>
            <a:r>
              <a:rPr lang="en-US" sz="2200" b="0" dirty="0"/>
              <a:t>Additional provisions will be made as needed. </a:t>
            </a:r>
          </a:p>
          <a:p>
            <a:endParaRPr lang="en-US" dirty="0"/>
          </a:p>
          <a:p>
            <a:pPr marL="0" indent="0" algn="ctr">
              <a:buNone/>
            </a:pPr>
            <a:endParaRPr lang="en-US" dirty="0" smtClean="0"/>
          </a:p>
          <a:p>
            <a:pPr marL="0" indent="0" algn="ctr">
              <a:buNone/>
            </a:pPr>
            <a:endParaRPr lang="en-US" dirty="0" smtClean="0"/>
          </a:p>
        </p:txBody>
      </p:sp>
      <p:sp>
        <p:nvSpPr>
          <p:cNvPr id="4" name="Text Placeholder 3"/>
          <p:cNvSpPr>
            <a:spLocks noGrp="1"/>
          </p:cNvSpPr>
          <p:nvPr>
            <p:ph type="body" sz="quarter" idx="4294967295"/>
          </p:nvPr>
        </p:nvSpPr>
        <p:spPr>
          <a:xfrm>
            <a:off x="27709" y="6088473"/>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spTree>
    <p:extLst>
      <p:ext uri="{BB962C8B-B14F-4D97-AF65-F5344CB8AC3E}">
        <p14:creationId xmlns:p14="http://schemas.microsoft.com/office/powerpoint/2010/main" val="426308067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330035" y="1116412"/>
            <a:ext cx="7020737" cy="4360752"/>
          </a:xfrm>
          <a:prstGeom prst="rect">
            <a:avLst/>
          </a:prstGeom>
        </p:spPr>
      </p:pic>
    </p:spTree>
    <p:extLst>
      <p:ext uri="{BB962C8B-B14F-4D97-AF65-F5344CB8AC3E}">
        <p14:creationId xmlns:p14="http://schemas.microsoft.com/office/powerpoint/2010/main" val="264948417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2" y="718456"/>
            <a:ext cx="7160821" cy="4657108"/>
          </a:xfrm>
          <a:prstGeom prst="rect">
            <a:avLst/>
          </a:prstGeom>
        </p:spPr>
      </p:pic>
    </p:spTree>
    <p:extLst>
      <p:ext uri="{BB962C8B-B14F-4D97-AF65-F5344CB8AC3E}">
        <p14:creationId xmlns:p14="http://schemas.microsoft.com/office/powerpoint/2010/main" val="178893037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089891"/>
            <a:ext cx="7934758" cy="4387273"/>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3" y="1163782"/>
            <a:ext cx="7151584" cy="4211782"/>
          </a:xfrm>
          <a:prstGeom prst="rect">
            <a:avLst/>
          </a:prstGeom>
        </p:spPr>
      </p:pic>
    </p:spTree>
    <p:extLst>
      <p:ext uri="{BB962C8B-B14F-4D97-AF65-F5344CB8AC3E}">
        <p14:creationId xmlns:p14="http://schemas.microsoft.com/office/powerpoint/2010/main" val="93999919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256146" y="921326"/>
            <a:ext cx="6659418" cy="4648201"/>
          </a:xfrm>
          <a:prstGeom prst="rect">
            <a:avLst/>
          </a:prstGeom>
        </p:spPr>
      </p:pic>
    </p:spTree>
    <p:extLst>
      <p:ext uri="{BB962C8B-B14F-4D97-AF65-F5344CB8AC3E}">
        <p14:creationId xmlns:p14="http://schemas.microsoft.com/office/powerpoint/2010/main" val="397102298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957942" y="949439"/>
            <a:ext cx="7539513" cy="4675505"/>
          </a:xfrm>
          <a:prstGeom prst="rect">
            <a:avLst/>
          </a:prstGeom>
        </p:spPr>
      </p:pic>
    </p:spTree>
    <p:extLst>
      <p:ext uri="{BB962C8B-B14F-4D97-AF65-F5344CB8AC3E}">
        <p14:creationId xmlns:p14="http://schemas.microsoft.com/office/powerpoint/2010/main" val="303773645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025236" y="969818"/>
            <a:ext cx="7112000" cy="4507346"/>
          </a:xfrm>
          <a:prstGeom prst="rect">
            <a:avLst/>
          </a:prstGeom>
        </p:spPr>
      </p:pic>
    </p:spTree>
    <p:extLst>
      <p:ext uri="{BB962C8B-B14F-4D97-AF65-F5344CB8AC3E}">
        <p14:creationId xmlns:p14="http://schemas.microsoft.com/office/powerpoint/2010/main" val="338982013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2285681" y="1714260"/>
            <a:ext cx="4572638" cy="3429479"/>
          </a:xfrm>
          <a:prstGeom prst="rect">
            <a:avLst/>
          </a:prstGeom>
        </p:spPr>
      </p:pic>
    </p:spTree>
    <p:extLst>
      <p:ext uri="{BB962C8B-B14F-4D97-AF65-F5344CB8AC3E}">
        <p14:creationId xmlns:p14="http://schemas.microsoft.com/office/powerpoint/2010/main" val="208565434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498765" y="876346"/>
            <a:ext cx="8377380" cy="4656235"/>
          </a:xfrm>
        </p:spPr>
        <p:txBody>
          <a:bodyPr>
            <a:normAutofit/>
          </a:bodyPr>
          <a:lstStyle/>
          <a:p>
            <a:pPr marL="0" indent="0" algn="ctr">
              <a:buNone/>
            </a:pPr>
            <a:endParaRPr lang="en-US" dirty="0" smtClean="0"/>
          </a:p>
          <a:p>
            <a:pPr marL="0" indent="0" algn="ctr">
              <a:buNone/>
            </a:pPr>
            <a:r>
              <a:rPr lang="en-US" dirty="0" smtClean="0"/>
              <a:t>Retirement </a:t>
            </a:r>
            <a:r>
              <a:rPr lang="en-US" dirty="0"/>
              <a:t>Services </a:t>
            </a:r>
            <a:r>
              <a:rPr lang="en-US" dirty="0" smtClean="0"/>
              <a:t>Office (RSO), </a:t>
            </a:r>
            <a:r>
              <a:rPr lang="en-US" dirty="0"/>
              <a:t>Point of </a:t>
            </a:r>
            <a:r>
              <a:rPr lang="en-US" dirty="0" smtClean="0"/>
              <a:t>Contact</a:t>
            </a:r>
          </a:p>
          <a:p>
            <a:pPr marL="0" indent="0" algn="ctr">
              <a:buNone/>
            </a:pPr>
            <a:endParaRPr lang="en-US" dirty="0" smtClean="0"/>
          </a:p>
          <a:p>
            <a:pPr marL="0" lvl="0" indent="0" algn="ctr">
              <a:buNone/>
            </a:pPr>
            <a:r>
              <a:rPr lang="en-US" sz="2000" b="0" dirty="0" smtClean="0"/>
              <a:t>RSO:  </a:t>
            </a:r>
            <a:r>
              <a:rPr lang="en-US" sz="2000" b="0" dirty="0"/>
              <a:t>Mrs. Clemons </a:t>
            </a:r>
            <a:r>
              <a:rPr lang="en-US" sz="2000" b="0" dirty="0" smtClean="0"/>
              <a:t>– (706) 545-1805</a:t>
            </a:r>
          </a:p>
          <a:p>
            <a:pPr marL="0" lvl="0" indent="0" algn="ctr">
              <a:buNone/>
            </a:pPr>
            <a:r>
              <a:rPr lang="en-US" sz="2000" b="0" dirty="0" smtClean="0"/>
              <a:t>Alternate </a:t>
            </a:r>
            <a:r>
              <a:rPr lang="en-US" sz="2000" b="0" dirty="0"/>
              <a:t>RSO:  Mrs. Colson – 545-4434</a:t>
            </a:r>
          </a:p>
          <a:p>
            <a:pPr marL="0" lvl="0" indent="0" algn="ctr">
              <a:buNone/>
            </a:pPr>
            <a:r>
              <a:rPr lang="en-US" sz="2000" b="0" dirty="0" smtClean="0"/>
              <a:t>SBP Counselor:  Ms</a:t>
            </a:r>
            <a:r>
              <a:rPr lang="en-US" sz="2000" b="0" dirty="0"/>
              <a:t>. Harris – 545-2715</a:t>
            </a:r>
          </a:p>
          <a:p>
            <a:pPr marL="0" lvl="0" indent="0" algn="ctr">
              <a:buNone/>
            </a:pPr>
            <a:r>
              <a:rPr lang="en-US" sz="2000" b="0" dirty="0"/>
              <a:t>Analyst Clerk:  Mrs. Marshall – 545-1738</a:t>
            </a:r>
          </a:p>
          <a:p>
            <a:pPr marL="0" lvl="0" indent="0" algn="ctr">
              <a:buNone/>
            </a:pPr>
            <a:r>
              <a:rPr lang="en-US" sz="2000" b="0" dirty="0"/>
              <a:t>Analyst Clerk:  Ms. Jenkins – 545-1828</a:t>
            </a:r>
          </a:p>
          <a:p>
            <a:pPr marL="0" indent="0" algn="ctr">
              <a:buNone/>
            </a:pPr>
            <a:endParaRPr lang="en-US" dirty="0"/>
          </a:p>
          <a:p>
            <a:pPr marL="0" indent="0" algn="ctr">
              <a:buNone/>
            </a:pPr>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spTree>
    <p:extLst>
      <p:ext uri="{BB962C8B-B14F-4D97-AF65-F5344CB8AC3E}">
        <p14:creationId xmlns:p14="http://schemas.microsoft.com/office/powerpoint/2010/main" val="119032759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6" y="876347"/>
            <a:ext cx="8091777" cy="4905617"/>
          </a:xfrm>
        </p:spPr>
        <p:txBody>
          <a:bodyPr/>
          <a:lstStyle/>
          <a:p>
            <a:pPr marL="0" indent="0" algn="ctr">
              <a:buNone/>
            </a:pPr>
            <a:endParaRPr lang="en-US" b="0" dirty="0" smtClean="0"/>
          </a:p>
          <a:p>
            <a:pPr marL="0" lvl="0" indent="0" algn="ctr">
              <a:lnSpc>
                <a:spcPct val="100000"/>
              </a:lnSpc>
              <a:spcBef>
                <a:spcPts val="0"/>
              </a:spcBef>
              <a:buNone/>
            </a:pPr>
            <a:r>
              <a:rPr lang="en-US" sz="2000" dirty="0">
                <a:solidFill>
                  <a:prstClr val="black"/>
                </a:solidFill>
                <a:latin typeface="Times New Roman" panose="02020603050405020304" pitchFamily="18" charset="0"/>
                <a:cs typeface="Times New Roman" panose="02020603050405020304" pitchFamily="18" charset="0"/>
              </a:rPr>
              <a:t>I have </a:t>
            </a:r>
            <a:r>
              <a:rPr lang="en-US" sz="2000" dirty="0" smtClean="0">
                <a:solidFill>
                  <a:prstClr val="black"/>
                </a:solidFill>
                <a:latin typeface="Times New Roman" panose="02020603050405020304" pitchFamily="18" charset="0"/>
                <a:cs typeface="Times New Roman" panose="02020603050405020304" pitchFamily="18" charset="0"/>
              </a:rPr>
              <a:t>viewed Pre-Retirement Benefit slides</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endParaRPr lang="en-US" sz="1800" b="0" dirty="0">
              <a:solidFill>
                <a:prstClr val="black"/>
              </a:solidFill>
              <a:latin typeface="Arial" panose="020B0604020202020204"/>
              <a:cs typeface="+mn-cs"/>
            </a:endParaRPr>
          </a:p>
          <a:p>
            <a:pPr marL="0" lvl="0" indent="0">
              <a:lnSpc>
                <a:spcPct val="100000"/>
              </a:lnSpc>
              <a:spcBef>
                <a:spcPts val="0"/>
              </a:spcBef>
              <a:buNone/>
            </a:pPr>
            <a:r>
              <a:rPr lang="en-US" sz="1800" b="0" dirty="0">
                <a:solidFill>
                  <a:prstClr val="black"/>
                </a:solidFill>
                <a:latin typeface="Arial" panose="020B0604020202020204"/>
                <a:cs typeface="+mn-cs"/>
              </a:rPr>
              <a:t>PRINT NAME:________________________________</a:t>
            </a:r>
          </a:p>
          <a:p>
            <a:pPr marL="0" lvl="0" indent="0" algn="ctr">
              <a:lnSpc>
                <a:spcPct val="100000"/>
              </a:lnSpc>
              <a:spcBef>
                <a:spcPts val="0"/>
              </a:spcBef>
              <a:buNone/>
            </a:pPr>
            <a:endParaRPr lang="en-US" sz="1800" b="0" dirty="0">
              <a:solidFill>
                <a:prstClr val="black"/>
              </a:solidFill>
              <a:latin typeface="Arial" panose="020B0604020202020204"/>
              <a:cs typeface="+mn-cs"/>
            </a:endParaRPr>
          </a:p>
          <a:p>
            <a:pPr marL="0" lvl="0" indent="0">
              <a:lnSpc>
                <a:spcPct val="100000"/>
              </a:lnSpc>
              <a:spcBef>
                <a:spcPts val="0"/>
              </a:spcBef>
              <a:buNone/>
            </a:pPr>
            <a:r>
              <a:rPr lang="en-US" sz="1800" b="0" dirty="0">
                <a:solidFill>
                  <a:prstClr val="black"/>
                </a:solidFill>
                <a:latin typeface="Arial" panose="020B0604020202020204"/>
                <a:cs typeface="+mn-cs"/>
              </a:rPr>
              <a:t>SIGNATURE: ________________________________</a:t>
            </a:r>
          </a:p>
          <a:p>
            <a:pPr marL="0" lvl="0" indent="0">
              <a:lnSpc>
                <a:spcPct val="100000"/>
              </a:lnSpc>
              <a:spcBef>
                <a:spcPts val="0"/>
              </a:spcBef>
              <a:buNone/>
            </a:pPr>
            <a:endParaRPr lang="en-US" sz="1800" b="0" dirty="0">
              <a:solidFill>
                <a:prstClr val="black"/>
              </a:solidFill>
              <a:latin typeface="Arial" panose="020B0604020202020204"/>
              <a:cs typeface="+mn-cs"/>
            </a:endParaRPr>
          </a:p>
          <a:p>
            <a:pPr marL="0" lvl="0" indent="0">
              <a:lnSpc>
                <a:spcPct val="100000"/>
              </a:lnSpc>
              <a:spcBef>
                <a:spcPts val="0"/>
              </a:spcBef>
              <a:buNone/>
            </a:pPr>
            <a:r>
              <a:rPr lang="en-US" sz="1800" b="0" dirty="0">
                <a:solidFill>
                  <a:prstClr val="black"/>
                </a:solidFill>
                <a:latin typeface="Arial" panose="020B0604020202020204"/>
                <a:cs typeface="+mn-cs"/>
              </a:rPr>
              <a:t>DATE: ______________________________________</a:t>
            </a:r>
          </a:p>
          <a:p>
            <a:pPr marL="0" lvl="0" indent="0">
              <a:lnSpc>
                <a:spcPct val="100000"/>
              </a:lnSpc>
              <a:spcBef>
                <a:spcPts val="0"/>
              </a:spcBef>
              <a:buNone/>
            </a:pPr>
            <a:endParaRPr lang="en-US" sz="1800" b="0" dirty="0">
              <a:solidFill>
                <a:prstClr val="black"/>
              </a:solidFill>
              <a:latin typeface="Arial" panose="020B0604020202020204"/>
              <a:cs typeface="+mn-cs"/>
            </a:endParaRPr>
          </a:p>
          <a:p>
            <a:pPr marL="0" lvl="0" indent="0" algn="ctr">
              <a:lnSpc>
                <a:spcPct val="100000"/>
              </a:lnSpc>
              <a:spcBef>
                <a:spcPts val="0"/>
              </a:spcBef>
              <a:buNone/>
            </a:pPr>
            <a:r>
              <a:rPr lang="en-US" sz="1800" dirty="0">
                <a:solidFill>
                  <a:prstClr val="black"/>
                </a:solidFill>
                <a:latin typeface="Arial" panose="020B0604020202020204"/>
                <a:cs typeface="+mn-cs"/>
              </a:rPr>
              <a:t>Please print signature page and email to:  </a:t>
            </a:r>
            <a:r>
              <a:rPr lang="en-US" sz="1800" dirty="0" smtClean="0">
                <a:solidFill>
                  <a:prstClr val="black"/>
                </a:solidFill>
                <a:latin typeface="Arial" panose="020B0604020202020204"/>
                <a:cs typeface="+mn-cs"/>
                <a:hlinkClick r:id="rId2"/>
              </a:rPr>
              <a:t>usarmy.benning.imcom.mbx.glhrd-rso@mail.mil</a:t>
            </a:r>
            <a:endParaRPr lang="en-US" sz="1800" dirty="0" smtClean="0">
              <a:solidFill>
                <a:prstClr val="black"/>
              </a:solidFill>
              <a:latin typeface="Arial" panose="020B0604020202020204"/>
              <a:cs typeface="+mn-cs"/>
            </a:endParaRPr>
          </a:p>
          <a:p>
            <a:pPr marL="0" lvl="0" indent="0" algn="ctr">
              <a:lnSpc>
                <a:spcPct val="100000"/>
              </a:lnSpc>
              <a:spcBef>
                <a:spcPts val="0"/>
              </a:spcBef>
              <a:buNone/>
            </a:pPr>
            <a:endParaRPr lang="en-US" sz="1800" dirty="0">
              <a:solidFill>
                <a:prstClr val="black"/>
              </a:solidFill>
              <a:latin typeface="Arial" panose="020B0604020202020204"/>
              <a:cs typeface="+mn-cs"/>
            </a:endParaRPr>
          </a:p>
          <a:p>
            <a:pPr marL="0" lvl="0" indent="0">
              <a:lnSpc>
                <a:spcPct val="100000"/>
              </a:lnSpc>
              <a:spcBef>
                <a:spcPts val="0"/>
              </a:spcBef>
              <a:buNone/>
            </a:pPr>
            <a:r>
              <a:rPr lang="en-US" sz="1600" dirty="0" smtClean="0">
                <a:solidFill>
                  <a:prstClr val="black"/>
                </a:solidFill>
                <a:latin typeface="Arial" panose="020B0604020202020204"/>
                <a:cs typeface="+mn-cs"/>
              </a:rPr>
              <a:t>Once you have viewed both Survivor Benefit and Pre-Retirement Benefit slides, please email the signature pages to the above email address.  You will not receive your DA form 2339 (computation sheets, enlisted only) to sign until both signature pages are received.  </a:t>
            </a:r>
          </a:p>
          <a:p>
            <a:pPr marL="0" lvl="0" indent="0" algn="ctr">
              <a:lnSpc>
                <a:spcPct val="100000"/>
              </a:lnSpc>
              <a:spcBef>
                <a:spcPts val="0"/>
              </a:spcBef>
              <a:buNone/>
            </a:pPr>
            <a:endParaRPr lang="en-US" sz="1800" dirty="0">
              <a:solidFill>
                <a:prstClr val="black"/>
              </a:solidFill>
              <a:latin typeface="Arial" panose="020B0604020202020204"/>
              <a:cs typeface="+mn-cs"/>
            </a:endParaRPr>
          </a:p>
          <a:p>
            <a:pPr marL="0" lvl="0" indent="0" algn="ctr">
              <a:lnSpc>
                <a:spcPct val="100000"/>
              </a:lnSpc>
              <a:spcBef>
                <a:spcPts val="0"/>
              </a:spcBef>
              <a:buNone/>
            </a:pPr>
            <a:endParaRPr lang="en-US" sz="1800" dirty="0">
              <a:solidFill>
                <a:prstClr val="black"/>
              </a:solidFill>
              <a:latin typeface="Arial" panose="020B0604020202020204"/>
              <a:cs typeface="+mn-cs"/>
            </a:endParaRPr>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spTree>
    <p:extLst>
      <p:ext uri="{BB962C8B-B14F-4D97-AF65-F5344CB8AC3E}">
        <p14:creationId xmlns:p14="http://schemas.microsoft.com/office/powerpoint/2010/main" val="10593332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pPr marL="0" indent="0" algn="ctr">
              <a:buNone/>
            </a:pPr>
            <a:endParaRPr lang="en-US" dirty="0" smtClean="0"/>
          </a:p>
          <a:p>
            <a:pPr marL="0" indent="0" algn="ctr">
              <a:buNone/>
            </a:pPr>
            <a:endParaRPr lang="en-US" dirty="0" smtClean="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8" name="Picture 7"/>
          <p:cNvPicPr>
            <a:picLocks noChangeAspect="1"/>
          </p:cNvPicPr>
          <p:nvPr/>
        </p:nvPicPr>
        <p:blipFill>
          <a:blip r:embed="rId2"/>
          <a:stretch>
            <a:fillRect/>
          </a:stretch>
        </p:blipFill>
        <p:spPr>
          <a:xfrm>
            <a:off x="957943" y="1011381"/>
            <a:ext cx="7349444" cy="4604327"/>
          </a:xfrm>
          <a:prstGeom prst="rect">
            <a:avLst/>
          </a:prstGeom>
        </p:spPr>
      </p:pic>
    </p:spTree>
    <p:extLst>
      <p:ext uri="{BB962C8B-B14F-4D97-AF65-F5344CB8AC3E}">
        <p14:creationId xmlns:p14="http://schemas.microsoft.com/office/powerpoint/2010/main" val="36392800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773393" y="532812"/>
            <a:ext cx="5718544" cy="723333"/>
          </a:xfrm>
          <a:prstGeom prst="rect">
            <a:avLst/>
          </a:prstGeom>
        </p:spPr>
      </p:pic>
      <p:pic>
        <p:nvPicPr>
          <p:cNvPr id="7" name="Picture 6"/>
          <p:cNvPicPr>
            <a:picLocks noChangeAspect="1"/>
          </p:cNvPicPr>
          <p:nvPr/>
        </p:nvPicPr>
        <p:blipFill>
          <a:blip r:embed="rId3"/>
          <a:stretch>
            <a:fillRect/>
          </a:stretch>
        </p:blipFill>
        <p:spPr>
          <a:xfrm>
            <a:off x="2106229" y="955275"/>
            <a:ext cx="4986960" cy="536494"/>
          </a:xfrm>
          <a:prstGeom prst="rect">
            <a:avLst/>
          </a:prstGeom>
        </p:spPr>
      </p:pic>
      <p:pic>
        <p:nvPicPr>
          <p:cNvPr id="9" name="Picture 1"/>
          <p:cNvPicPr>
            <a:picLocks noChangeAspect="1" noChangeArrowheads="1"/>
          </p:cNvPicPr>
          <p:nvPr/>
        </p:nvPicPr>
        <p:blipFill>
          <a:blip r:embed="rId4" cstate="print"/>
          <a:srcRect/>
          <a:stretch>
            <a:fillRect/>
          </a:stretch>
        </p:blipFill>
        <p:spPr bwMode="auto">
          <a:xfrm>
            <a:off x="650592" y="1483570"/>
            <a:ext cx="7763735" cy="4344576"/>
          </a:xfrm>
          <a:prstGeom prst="rect">
            <a:avLst/>
          </a:prstGeom>
          <a:noFill/>
          <a:ln w="9525">
            <a:noFill/>
            <a:miter lim="800000"/>
            <a:headEnd/>
            <a:tailEnd/>
          </a:ln>
        </p:spPr>
      </p:pic>
    </p:spTree>
    <p:extLst>
      <p:ext uri="{BB962C8B-B14F-4D97-AF65-F5344CB8AC3E}">
        <p14:creationId xmlns:p14="http://schemas.microsoft.com/office/powerpoint/2010/main" val="51738336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72232" y="633014"/>
            <a:ext cx="7349444" cy="535531"/>
          </a:xfrm>
        </p:spPr>
        <p:txBody>
          <a:bodyPr/>
          <a:lstStyle/>
          <a:p>
            <a:pPr algn="ctr"/>
            <a:r>
              <a:rPr lang="en-US" sz="3200" i="0" dirty="0" smtClean="0"/>
              <a:t> </a:t>
            </a:r>
            <a:endParaRPr lang="en-US" sz="3200" i="0" dirty="0"/>
          </a:p>
        </p:txBody>
      </p:sp>
      <p:pic>
        <p:nvPicPr>
          <p:cNvPr id="8" name="Picture 7"/>
          <p:cNvPicPr>
            <a:picLocks noChangeAspect="1"/>
          </p:cNvPicPr>
          <p:nvPr/>
        </p:nvPicPr>
        <p:blipFill>
          <a:blip r:embed="rId2"/>
          <a:stretch>
            <a:fillRect/>
          </a:stretch>
        </p:blipFill>
        <p:spPr>
          <a:xfrm>
            <a:off x="1158516" y="810490"/>
            <a:ext cx="6904830" cy="4614541"/>
          </a:xfrm>
          <a:prstGeom prst="rect">
            <a:avLst/>
          </a:prstGeom>
        </p:spPr>
      </p:pic>
    </p:spTree>
    <p:extLst>
      <p:ext uri="{BB962C8B-B14F-4D97-AF65-F5344CB8AC3E}">
        <p14:creationId xmlns:p14="http://schemas.microsoft.com/office/powerpoint/2010/main" val="299747394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831273" y="817417"/>
            <a:ext cx="7656945" cy="4502727"/>
          </a:xfrm>
          <a:prstGeom prst="rect">
            <a:avLst/>
          </a:prstGeom>
        </p:spPr>
      </p:pic>
    </p:spTree>
    <p:extLst>
      <p:ext uri="{BB962C8B-B14F-4D97-AF65-F5344CB8AC3E}">
        <p14:creationId xmlns:p14="http://schemas.microsoft.com/office/powerpoint/2010/main" val="324275067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360218" y="1293091"/>
            <a:ext cx="7947169" cy="4368800"/>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2" y="733310"/>
            <a:ext cx="7724239" cy="1250007"/>
          </a:xfrm>
        </p:spPr>
        <p:txBody>
          <a:bodyPr/>
          <a:lstStyle/>
          <a:p>
            <a:pPr algn="ctr"/>
            <a:r>
              <a:rPr lang="en-US" sz="3200" i="0" dirty="0" smtClean="0"/>
              <a:t> </a:t>
            </a:r>
            <a:r>
              <a:rPr lang="en-US" sz="2800" i="0" kern="0" dirty="0" smtClean="0">
                <a:solidFill>
                  <a:prstClr val="black"/>
                </a:solidFill>
                <a:cs typeface="+mj-cs"/>
              </a:rPr>
              <a:t>Allotments        </a:t>
            </a:r>
            <a:endParaRPr lang="en-US" sz="1400" i="0" dirty="0"/>
          </a:p>
          <a:p>
            <a:r>
              <a:rPr lang="en-US" sz="3200" i="0" dirty="0" smtClean="0"/>
              <a:t> </a:t>
            </a:r>
            <a:endParaRPr lang="en-US" sz="3200" i="0" dirty="0"/>
          </a:p>
        </p:txBody>
      </p:sp>
      <p:sp>
        <p:nvSpPr>
          <p:cNvPr id="6" name="Rectangle 5"/>
          <p:cNvSpPr/>
          <p:nvPr/>
        </p:nvSpPr>
        <p:spPr>
          <a:xfrm>
            <a:off x="1034473" y="1411878"/>
            <a:ext cx="7426035" cy="3970318"/>
          </a:xfrm>
          <a:prstGeom prst="rect">
            <a:avLst/>
          </a:prstGeom>
        </p:spPr>
        <p:txBody>
          <a:bodyPr wrap="square">
            <a:spAutoFit/>
          </a:bodyPr>
          <a:lstStyle/>
          <a:p>
            <a:r>
              <a:rPr lang="en-US" sz="1400" dirty="0"/>
              <a:t>In retirement, permitted to </a:t>
            </a:r>
            <a:r>
              <a:rPr lang="en-US" sz="1400" dirty="0" smtClean="0"/>
              <a:t>have:- </a:t>
            </a:r>
            <a:r>
              <a:rPr lang="en-US" sz="1400" dirty="0"/>
              <a:t>6 “discretionary” </a:t>
            </a:r>
          </a:p>
          <a:p>
            <a:r>
              <a:rPr lang="en-US" sz="1400" dirty="0"/>
              <a:t>You can have an unlimited amount of “non-discretionary” allotments. </a:t>
            </a:r>
          </a:p>
          <a:p>
            <a:r>
              <a:rPr lang="en-US" sz="1400" dirty="0"/>
              <a:t>  For recalled Soldiers at retirement:</a:t>
            </a:r>
          </a:p>
          <a:p>
            <a:r>
              <a:rPr lang="en-US" sz="1400" dirty="0"/>
              <a:t>- NONE continue from active duty</a:t>
            </a:r>
          </a:p>
          <a:p>
            <a:r>
              <a:rPr lang="en-US" sz="1400" dirty="0"/>
              <a:t>- ALL must be re-initiated after separation</a:t>
            </a:r>
          </a:p>
          <a:p>
            <a:r>
              <a:rPr lang="en-US" sz="1400" dirty="0"/>
              <a:t> WHY?  DFAS-CL has no interface with DFAS-IN </a:t>
            </a:r>
          </a:p>
          <a:p>
            <a:r>
              <a:rPr lang="en-US" sz="1400" dirty="0"/>
              <a:t>  Allotments except the Combined Federal Campaign (CFC), Veterans Educational Assistance Program (VEAP), and Servicemember’s Group Life Insurance (SGLI) will continue into retirement unless stopped by the Soldier.  </a:t>
            </a:r>
          </a:p>
          <a:p>
            <a:r>
              <a:rPr lang="en-US" sz="1400" dirty="0"/>
              <a:t>  At least 30 days prior to the date of your retirement, you should review your Active Duty </a:t>
            </a:r>
            <a:r>
              <a:rPr lang="en-US" sz="1400" b="1" i="1" dirty="0" err="1"/>
              <a:t>myPay</a:t>
            </a:r>
            <a:r>
              <a:rPr lang="en-US" sz="1400" b="1" i="1" dirty="0"/>
              <a:t> </a:t>
            </a:r>
            <a:r>
              <a:rPr lang="en-US" sz="1400" dirty="0"/>
              <a:t>account, and make sure you have established all the allotments you would like to carry over with you into retirement.</a:t>
            </a:r>
          </a:p>
          <a:p>
            <a:r>
              <a:rPr lang="en-US" sz="1400" dirty="0"/>
              <a:t>  It is important to verify that your retirement pay will be sufficient to cover all your allotments. Some adjustment in amounts may be necessary to accommodate your Retired Pay without having a negative impact on your pay.</a:t>
            </a:r>
          </a:p>
          <a:p>
            <a:r>
              <a:rPr lang="en-US" sz="1400" dirty="0"/>
              <a:t>  Can start/stop/change via</a:t>
            </a:r>
            <a:r>
              <a:rPr lang="en-US" sz="1400" b="1" i="1" dirty="0"/>
              <a:t> </a:t>
            </a:r>
            <a:r>
              <a:rPr lang="en-US" sz="1400" b="1" i="1" dirty="0" err="1"/>
              <a:t>myPay</a:t>
            </a:r>
            <a:r>
              <a:rPr lang="en-US" sz="1400" b="1" i="1" dirty="0"/>
              <a:t> @ https://myPay.dfas.mil</a:t>
            </a:r>
          </a:p>
          <a:p>
            <a:r>
              <a:rPr lang="en-US" sz="1400" dirty="0"/>
              <a:t>  More information at:        </a:t>
            </a:r>
          </a:p>
          <a:p>
            <a:r>
              <a:rPr lang="en-US" sz="1400" dirty="0"/>
              <a:t>        </a:t>
            </a:r>
            <a:r>
              <a:rPr lang="en-US" sz="1400" b="1" dirty="0"/>
              <a:t>http://www.dfas.mil/retiredmilitary/manage/allotments.html</a:t>
            </a:r>
            <a:endParaRPr lang="en-US" b="1"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982" y="793028"/>
            <a:ext cx="1803729" cy="1000125"/>
          </a:xfrm>
          <a:prstGeom prst="rect">
            <a:avLst/>
          </a:prstGeom>
          <a:noFill/>
          <a:ln>
            <a:noFill/>
          </a:ln>
        </p:spPr>
      </p:pic>
    </p:spTree>
    <p:extLst>
      <p:ext uri="{BB962C8B-B14F-4D97-AF65-F5344CB8AC3E}">
        <p14:creationId xmlns:p14="http://schemas.microsoft.com/office/powerpoint/2010/main" val="158974212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775855" y="879764"/>
            <a:ext cx="7531532" cy="4597400"/>
          </a:xfrm>
          <a:prstGeom prst="rect">
            <a:avLst/>
          </a:prstGeom>
        </p:spPr>
      </p:pic>
    </p:spTree>
    <p:extLst>
      <p:ext uri="{BB962C8B-B14F-4D97-AF65-F5344CB8AC3E}">
        <p14:creationId xmlns:p14="http://schemas.microsoft.com/office/powerpoint/2010/main" val="22441018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2681"/>
            <a:ext cx="9144000" cy="480131"/>
          </a:xfrm>
        </p:spPr>
        <p:txBody>
          <a:bodyPr/>
          <a:lstStyle/>
          <a:p>
            <a:pPr algn="ctr"/>
            <a:r>
              <a:rPr lang="en-US" dirty="0">
                <a:solidFill>
                  <a:srgbClr val="FFC000"/>
                </a:solidFill>
              </a:rPr>
              <a:t>PRE-RETIREMENT BENEFIT BRIEFING</a:t>
            </a:r>
          </a:p>
        </p:txBody>
      </p:sp>
      <p:sp>
        <p:nvSpPr>
          <p:cNvPr id="3" name="Content Placeholder 2"/>
          <p:cNvSpPr>
            <a:spLocks noGrp="1"/>
          </p:cNvSpPr>
          <p:nvPr>
            <p:ph idx="1"/>
          </p:nvPr>
        </p:nvSpPr>
        <p:spPr>
          <a:xfrm>
            <a:off x="534987" y="1411878"/>
            <a:ext cx="7772400" cy="4065286"/>
          </a:xfrm>
        </p:spPr>
        <p:txBody>
          <a:bodyPr/>
          <a:lstStyle/>
          <a:p>
            <a:pPr marL="0" indent="0" algn="ctr">
              <a:buNone/>
            </a:pPr>
            <a:endParaRPr lang="en-US" b="0" dirty="0" smtClean="0"/>
          </a:p>
          <a:p>
            <a:endParaRPr lang="en-US" dirty="0"/>
          </a:p>
          <a:p>
            <a:endParaRPr lang="en-US" dirty="0"/>
          </a:p>
        </p:txBody>
      </p:sp>
      <p:sp>
        <p:nvSpPr>
          <p:cNvPr id="4" name="Text Placeholder 3"/>
          <p:cNvSpPr>
            <a:spLocks noGrp="1"/>
          </p:cNvSpPr>
          <p:nvPr>
            <p:ph type="body" sz="quarter" idx="4294967295"/>
          </p:nvPr>
        </p:nvSpPr>
        <p:spPr>
          <a:xfrm>
            <a:off x="0" y="6060764"/>
            <a:ext cx="8307388" cy="681212"/>
          </a:xfrm>
        </p:spPr>
        <p:txBody>
          <a:bodyPr/>
          <a:lstStyle/>
          <a:p>
            <a:r>
              <a:rPr lang="en-US" sz="800" dirty="0"/>
              <a:t>We are the Army's Home </a:t>
            </a:r>
          </a:p>
          <a:p>
            <a:r>
              <a:rPr lang="en-US" sz="800" dirty="0"/>
              <a:t>#LifeisBetteratBenning</a:t>
            </a:r>
          </a:p>
          <a:p>
            <a:endParaRPr lang="en-US" sz="800" dirty="0"/>
          </a:p>
        </p:txBody>
      </p:sp>
      <p:sp>
        <p:nvSpPr>
          <p:cNvPr id="5" name="Text Placeholder 4"/>
          <p:cNvSpPr>
            <a:spLocks noGrp="1"/>
          </p:cNvSpPr>
          <p:nvPr>
            <p:ph type="body" sz="quarter" idx="15"/>
          </p:nvPr>
        </p:nvSpPr>
        <p:spPr>
          <a:xfrm>
            <a:off x="957943" y="876347"/>
            <a:ext cx="7349444" cy="535531"/>
          </a:xfrm>
        </p:spPr>
        <p:txBody>
          <a:bodyPr/>
          <a:lstStyle/>
          <a:p>
            <a:r>
              <a:rPr lang="en-US" sz="3200" i="0" dirty="0" smtClean="0"/>
              <a:t> </a:t>
            </a:r>
            <a:endParaRPr lang="en-US" sz="3200" i="0" dirty="0"/>
          </a:p>
        </p:txBody>
      </p:sp>
      <p:pic>
        <p:nvPicPr>
          <p:cNvPr id="6" name="Picture 5"/>
          <p:cNvPicPr>
            <a:picLocks noChangeAspect="1"/>
          </p:cNvPicPr>
          <p:nvPr/>
        </p:nvPicPr>
        <p:blipFill>
          <a:blip r:embed="rId2"/>
          <a:stretch>
            <a:fillRect/>
          </a:stretch>
        </p:blipFill>
        <p:spPr>
          <a:xfrm>
            <a:off x="1025236" y="858981"/>
            <a:ext cx="7282151" cy="4544291"/>
          </a:xfrm>
          <a:prstGeom prst="rect">
            <a:avLst/>
          </a:prstGeom>
        </p:spPr>
      </p:pic>
    </p:spTree>
    <p:extLst>
      <p:ext uri="{BB962C8B-B14F-4D97-AF65-F5344CB8AC3E}">
        <p14:creationId xmlns:p14="http://schemas.microsoft.com/office/powerpoint/2010/main" val="226022859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3.xml><?xml version="1.0" encoding="utf-8"?>
<ct:contentTypeSchema xmlns:ct="http://schemas.microsoft.com/office/2006/metadata/contentType" xmlns:ma="http://schemas.microsoft.com/office/2006/metadata/properties/metaAttributes" ct:_="" ma:_="" ma:contentTypeName="Document" ma:contentTypeID="0x01010072264E6EEB9B08439C4CAF57A8376C4E" ma:contentTypeVersion="4" ma:contentTypeDescription="Create a new document." ma:contentTypeScope="" ma:versionID="c80006d61f072a43fd67767b0c42b134">
  <xsd:schema xmlns:xsd="http://www.w3.org/2001/XMLSchema" xmlns:xs="http://www.w3.org/2001/XMLSchema" xmlns:p="http://schemas.microsoft.com/office/2006/metadata/properties" xmlns:ns1="http://schemas.microsoft.com/sharepoint/v3" targetNamespace="http://schemas.microsoft.com/office/2006/metadata/properties" ma:root="true" ma:fieldsID="894058c2a45bc2b97db111a5699d74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87DDFF-D288-43B3-9099-279B39DE680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3.xml><?xml version="1.0" encoding="utf-8"?>
<ds:datastoreItem xmlns:ds="http://schemas.openxmlformats.org/officeDocument/2006/customXml" ds:itemID="{384D283E-A245-4FC2-8B74-A890E25CA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C6486FF-65CB-499E-AA83-1D0A1646F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5396</TotalTime>
  <Words>684</Words>
  <Application>Microsoft Office PowerPoint</Application>
  <PresentationFormat>On-screen Show (4:3)</PresentationFormat>
  <Paragraphs>176</Paragraphs>
  <Slides>28</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MSC Theme</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lpstr>PRE-RETIREMENT BENEFIT BRIEFING</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James, Jimmy L CTR USA TRADOC</cp:lastModifiedBy>
  <cp:revision>213</cp:revision>
  <cp:lastPrinted>2020-01-28T21:35:46Z</cp:lastPrinted>
  <dcterms:created xsi:type="dcterms:W3CDTF">2017-05-18T14:22:46Z</dcterms:created>
  <dcterms:modified xsi:type="dcterms:W3CDTF">2020-04-28T16:47:54Z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0x01010072264E6EEB9B08439C4CAF57A8376C4E</vt:lpwstr>
  </property>
</Properties>
</file>